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148"/>
    <a:srgbClr val="003768"/>
    <a:srgbClr val="8816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814" autoAdjust="0"/>
  </p:normalViewPr>
  <p:slideViewPr>
    <p:cSldViewPr>
      <p:cViewPr>
        <p:scale>
          <a:sx n="60" d="100"/>
          <a:sy n="60" d="100"/>
        </p:scale>
        <p:origin x="-2790" y="156"/>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DFC06E-075F-4E63-8390-EA969F6A707E}" type="datetimeFigureOut">
              <a:rPr lang="en-CA" smtClean="0"/>
              <a:pPr/>
              <a:t>08/09/2014</a:t>
            </a:fld>
            <a:endParaRPr lang="en-C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729CDA-AFDF-4E2A-AC56-B1F41B1205C2}" type="slidenum">
              <a:rPr lang="en-CA" smtClean="0"/>
              <a:pPr/>
              <a:t>‹#›</a:t>
            </a:fld>
            <a:endParaRPr lang="en-CA"/>
          </a:p>
        </p:txBody>
      </p:sp>
    </p:spTree>
    <p:extLst>
      <p:ext uri="{BB962C8B-B14F-4D97-AF65-F5344CB8AC3E}">
        <p14:creationId xmlns:p14="http://schemas.microsoft.com/office/powerpoint/2010/main" val="1280335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228600" indent="-228600">
              <a:buFont typeface="+mj-lt"/>
              <a:buNone/>
            </a:pPr>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pPr marL="228600" indent="-228600">
              <a:buFont typeface="+mj-lt"/>
              <a:buNone/>
            </a:pPr>
            <a:endParaRPr lang="en-CA" dirty="0"/>
          </a:p>
        </p:txBody>
      </p:sp>
      <p:sp>
        <p:nvSpPr>
          <p:cNvPr id="4" name="Slide Number Placeholder 3"/>
          <p:cNvSpPr>
            <a:spLocks noGrp="1"/>
          </p:cNvSpPr>
          <p:nvPr>
            <p:ph type="sldNum" sz="quarter" idx="10"/>
          </p:nvPr>
        </p:nvSpPr>
        <p:spPr/>
        <p:txBody>
          <a:bodyPr/>
          <a:lstStyle/>
          <a:p>
            <a:fld id="{CD729CDA-AFDF-4E2A-AC56-B1F41B1205C2}" type="slidenum">
              <a:rPr lang="en-CA" smtClean="0"/>
              <a:pPr/>
              <a:t>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C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66C83F8-2156-40B3-BF91-9899AE9EF982}" type="datetimeFigureOut">
              <a:rPr lang="en-CA" smtClean="0"/>
              <a:pPr/>
              <a:t>08/09/2014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A9B2572-23CC-49F0-A075-4CF8CB5A674F}"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66C83F8-2156-40B3-BF91-9899AE9EF982}" type="datetimeFigureOut">
              <a:rPr lang="en-CA" smtClean="0"/>
              <a:pPr/>
              <a:t>08/09/2014</a:t>
            </a:fld>
            <a:endParaRPr lang="en-C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A9B2572-23CC-49F0-A075-4CF8CB5A674F}"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mailto:webinars@getwsipowered.com"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srcRect l="3071"/>
          <a:stretch>
            <a:fillRect/>
          </a:stretch>
        </p:blipFill>
        <p:spPr bwMode="auto">
          <a:xfrm rot="10800000">
            <a:off x="4323878" y="1096284"/>
            <a:ext cx="3137570" cy="307364"/>
          </a:xfrm>
          <a:prstGeom prst="rect">
            <a:avLst/>
          </a:prstGeom>
          <a:noFill/>
          <a:ln w="9525">
            <a:noFill/>
            <a:miter lim="800000"/>
            <a:headEnd/>
            <a:tailEnd/>
          </a:ln>
        </p:spPr>
      </p:pic>
      <p:pic>
        <p:nvPicPr>
          <p:cNvPr id="12" name="Picture 11" descr="contactus.jpg"/>
          <p:cNvPicPr>
            <a:picLocks noChangeAspect="1"/>
          </p:cNvPicPr>
          <p:nvPr/>
        </p:nvPicPr>
        <p:blipFill>
          <a:blip r:embed="rId4" cstate="print"/>
          <a:stretch>
            <a:fillRect/>
          </a:stretch>
        </p:blipFill>
        <p:spPr>
          <a:xfrm>
            <a:off x="80628" y="8264371"/>
            <a:ext cx="1188132" cy="792088"/>
          </a:xfrm>
          <a:prstGeom prst="rect">
            <a:avLst/>
          </a:prstGeom>
        </p:spPr>
      </p:pic>
      <p:grpSp>
        <p:nvGrpSpPr>
          <p:cNvPr id="15" name="Group 14"/>
          <p:cNvGrpSpPr/>
          <p:nvPr/>
        </p:nvGrpSpPr>
        <p:grpSpPr>
          <a:xfrm>
            <a:off x="1368152" y="8087905"/>
            <a:ext cx="5373216" cy="1020599"/>
            <a:chOff x="1700808" y="6084168"/>
            <a:chExt cx="5373216" cy="1020599"/>
          </a:xfrm>
        </p:grpSpPr>
        <p:sp>
          <p:nvSpPr>
            <p:cNvPr id="16" name="TextBox 15"/>
            <p:cNvSpPr txBox="1"/>
            <p:nvPr/>
          </p:nvSpPr>
          <p:spPr>
            <a:xfrm>
              <a:off x="1700808" y="6084168"/>
              <a:ext cx="2624116" cy="276999"/>
            </a:xfrm>
            <a:prstGeom prst="rect">
              <a:avLst/>
            </a:prstGeom>
            <a:noFill/>
          </p:spPr>
          <p:txBody>
            <a:bodyPr wrap="none" rtlCol="0">
              <a:spAutoFit/>
            </a:bodyPr>
            <a:lstStyle/>
            <a:p>
              <a:r>
                <a:rPr lang="en-US" sz="1200" b="1" dirty="0" smtClean="0">
                  <a:solidFill>
                    <a:srgbClr val="88160A"/>
                  </a:solidFill>
                </a:rPr>
                <a:t>About WSI – we </a:t>
              </a:r>
              <a:r>
                <a:rPr lang="en-US" sz="1200" b="1" i="1" dirty="0" smtClean="0">
                  <a:solidFill>
                    <a:srgbClr val="88160A"/>
                  </a:solidFill>
                </a:rPr>
                <a:t>simplify</a:t>
              </a:r>
              <a:r>
                <a:rPr lang="en-US" sz="1200" b="1" dirty="0" smtClean="0">
                  <a:solidFill>
                    <a:srgbClr val="88160A"/>
                  </a:solidFill>
                </a:rPr>
                <a:t> the Internet: </a:t>
              </a:r>
              <a:endParaRPr lang="en-CA" sz="1200" b="1" dirty="0">
                <a:solidFill>
                  <a:srgbClr val="88160A"/>
                </a:solidFill>
              </a:endParaRPr>
            </a:p>
          </p:txBody>
        </p:sp>
        <p:sp>
          <p:nvSpPr>
            <p:cNvPr id="17" name="TextBox 16"/>
            <p:cNvSpPr txBox="1"/>
            <p:nvPr/>
          </p:nvSpPr>
          <p:spPr>
            <a:xfrm>
              <a:off x="1700808" y="6319937"/>
              <a:ext cx="5373216" cy="784830"/>
            </a:xfrm>
            <a:prstGeom prst="rect">
              <a:avLst/>
            </a:prstGeom>
            <a:noFill/>
          </p:spPr>
          <p:txBody>
            <a:bodyPr wrap="square" rtlCol="0">
              <a:spAutoFit/>
            </a:bodyPr>
            <a:lstStyle/>
            <a:p>
              <a:r>
                <a:rPr lang="en-CA" sz="900" dirty="0" smtClean="0">
                  <a:solidFill>
                    <a:srgbClr val="052148"/>
                  </a:solidFill>
                </a:rPr>
                <a:t>WSI is the world leader in Internet marketing, Internet consultancy and Internet development services worldwide.  By using innovative Internet technologies and advanced digital marketing strategies, businesses can have a WSI Digital Marketing Solution tailored to their individual needs to elevate their Internet presence and profitability to new levels. For more information about the Digital Marketing tactics presented in this webinar please contact your WSI Consultant or email us at: </a:t>
              </a:r>
              <a:r>
                <a:rPr lang="en-CA" sz="900" u="sng" dirty="0" smtClean="0">
                  <a:solidFill>
                    <a:srgbClr val="88160A"/>
                  </a:solidFill>
                  <a:hlinkClick r:id="rId5"/>
                </a:rPr>
                <a:t>webinars@getwsipowered.com</a:t>
              </a:r>
              <a:r>
                <a:rPr lang="en-CA" sz="900" dirty="0" smtClean="0">
                  <a:solidFill>
                    <a:srgbClr val="052148"/>
                  </a:solidFill>
                </a:rPr>
                <a:t> . </a:t>
              </a:r>
              <a:endParaRPr lang="en-CA" sz="900" dirty="0">
                <a:solidFill>
                  <a:srgbClr val="052148"/>
                </a:solidFill>
              </a:endParaRPr>
            </a:p>
          </p:txBody>
        </p:sp>
      </p:grpSp>
      <p:pic>
        <p:nvPicPr>
          <p:cNvPr id="19" name="Picture 18" descr="PPT_Header.jpg"/>
          <p:cNvPicPr>
            <a:picLocks noChangeAspect="1"/>
          </p:cNvPicPr>
          <p:nvPr/>
        </p:nvPicPr>
        <p:blipFill>
          <a:blip r:embed="rId6" cstate="print"/>
          <a:srcRect t="2953" r="81951"/>
          <a:stretch>
            <a:fillRect/>
          </a:stretch>
        </p:blipFill>
        <p:spPr>
          <a:xfrm>
            <a:off x="144016" y="0"/>
            <a:ext cx="1268760" cy="865287"/>
          </a:xfrm>
          <a:prstGeom prst="rect">
            <a:avLst/>
          </a:prstGeom>
        </p:spPr>
      </p:pic>
      <p:pic>
        <p:nvPicPr>
          <p:cNvPr id="20" name="Picture 19" descr="PPT_Header.jpg"/>
          <p:cNvPicPr>
            <a:picLocks noChangeAspect="1"/>
          </p:cNvPicPr>
          <p:nvPr/>
        </p:nvPicPr>
        <p:blipFill>
          <a:blip r:embed="rId6" cstate="print"/>
          <a:srcRect l="17812"/>
          <a:stretch>
            <a:fillRect/>
          </a:stretch>
        </p:blipFill>
        <p:spPr>
          <a:xfrm>
            <a:off x="1556792" y="-17015"/>
            <a:ext cx="5472608" cy="844599"/>
          </a:xfrm>
          <a:prstGeom prst="rect">
            <a:avLst/>
          </a:prstGeom>
        </p:spPr>
      </p:pic>
      <p:sp>
        <p:nvSpPr>
          <p:cNvPr id="21" name="TextBox 20"/>
          <p:cNvSpPr txBox="1"/>
          <p:nvPr/>
        </p:nvSpPr>
        <p:spPr>
          <a:xfrm>
            <a:off x="1340768" y="487041"/>
            <a:ext cx="5544616" cy="300082"/>
          </a:xfrm>
          <a:prstGeom prst="rect">
            <a:avLst/>
          </a:prstGeom>
          <a:noFill/>
        </p:spPr>
        <p:txBody>
          <a:bodyPr wrap="square" rtlCol="0">
            <a:spAutoFit/>
          </a:bodyPr>
          <a:lstStyle/>
          <a:p>
            <a:pPr algn="ctr"/>
            <a:r>
              <a:rPr lang="en-US" sz="1350" dirty="0" smtClean="0">
                <a:solidFill>
                  <a:schemeClr val="bg1"/>
                </a:solidFill>
                <a:latin typeface="Cambria" pitchFamily="18" charset="0"/>
              </a:rPr>
              <a:t>Landing Page Love…What You Need To Know</a:t>
            </a:r>
            <a:endParaRPr lang="en-CA" sz="1350" dirty="0">
              <a:solidFill>
                <a:schemeClr val="bg1"/>
              </a:solidFill>
              <a:latin typeface="Cambria" pitchFamily="18" charset="0"/>
            </a:endParaRPr>
          </a:p>
        </p:txBody>
      </p:sp>
      <p:sp>
        <p:nvSpPr>
          <p:cNvPr id="29" name="TextBox 28"/>
          <p:cNvSpPr txBox="1"/>
          <p:nvPr/>
        </p:nvSpPr>
        <p:spPr>
          <a:xfrm>
            <a:off x="2780928" y="271017"/>
            <a:ext cx="2592288" cy="300082"/>
          </a:xfrm>
          <a:prstGeom prst="rect">
            <a:avLst/>
          </a:prstGeom>
          <a:noFill/>
        </p:spPr>
        <p:txBody>
          <a:bodyPr wrap="square" rtlCol="0">
            <a:spAutoFit/>
          </a:bodyPr>
          <a:lstStyle/>
          <a:p>
            <a:r>
              <a:rPr lang="en-US" sz="1350" b="1" dirty="0" smtClean="0">
                <a:solidFill>
                  <a:schemeClr val="bg1"/>
                </a:solidFill>
                <a:latin typeface="Cambria" pitchFamily="18" charset="0"/>
              </a:rPr>
              <a:t>- WSI EXECUTIVE SUMMARY -</a:t>
            </a:r>
            <a:endParaRPr lang="en-CA" sz="1350" b="1" dirty="0">
              <a:solidFill>
                <a:schemeClr val="bg1"/>
              </a:solidFill>
              <a:latin typeface="Cambria" pitchFamily="18" charset="0"/>
            </a:endParaRPr>
          </a:p>
        </p:txBody>
      </p:sp>
      <p:pic>
        <p:nvPicPr>
          <p:cNvPr id="1026" name="Picture 2"/>
          <p:cNvPicPr>
            <a:picLocks noChangeAspect="1" noChangeArrowheads="1"/>
          </p:cNvPicPr>
          <p:nvPr/>
        </p:nvPicPr>
        <p:blipFill>
          <a:blip r:embed="rId7" cstate="print"/>
          <a:srcRect t="4005"/>
          <a:stretch>
            <a:fillRect/>
          </a:stretch>
        </p:blipFill>
        <p:spPr bwMode="auto">
          <a:xfrm>
            <a:off x="0" y="803782"/>
            <a:ext cx="4293096" cy="1207433"/>
          </a:xfrm>
          <a:prstGeom prst="rect">
            <a:avLst/>
          </a:prstGeom>
          <a:noFill/>
          <a:ln w="9525">
            <a:noFill/>
            <a:miter lim="800000"/>
            <a:headEnd/>
            <a:tailEnd/>
          </a:ln>
        </p:spPr>
      </p:pic>
      <p:sp>
        <p:nvSpPr>
          <p:cNvPr id="30" name="Rectangle 29"/>
          <p:cNvSpPr/>
          <p:nvPr/>
        </p:nvSpPr>
        <p:spPr>
          <a:xfrm>
            <a:off x="2636912" y="1475656"/>
            <a:ext cx="4248472" cy="415498"/>
          </a:xfrm>
          <a:prstGeom prst="rect">
            <a:avLst/>
          </a:prstGeom>
        </p:spPr>
        <p:txBody>
          <a:bodyPr wrap="square">
            <a:spAutoFit/>
          </a:bodyPr>
          <a:lstStyle/>
          <a:p>
            <a:pPr algn="ctr"/>
            <a:r>
              <a:rPr lang="en-CA" sz="1050" i="1" dirty="0" smtClean="0">
                <a:solidFill>
                  <a:srgbClr val="003768"/>
                </a:solidFill>
              </a:rPr>
              <a:t>Use the 25-Point Landing Page Checklist to ensure your page is effectively designed to help boost the conversion rate of all your campaigns!</a:t>
            </a:r>
            <a:endParaRPr lang="en-CA" sz="1050" i="1" dirty="0">
              <a:solidFill>
                <a:srgbClr val="003768"/>
              </a:solidFill>
            </a:endParaRPr>
          </a:p>
        </p:txBody>
      </p:sp>
      <p:sp>
        <p:nvSpPr>
          <p:cNvPr id="47" name="Rectangle 46"/>
          <p:cNvSpPr/>
          <p:nvPr/>
        </p:nvSpPr>
        <p:spPr>
          <a:xfrm>
            <a:off x="360040" y="2155666"/>
            <a:ext cx="2650604" cy="400110"/>
          </a:xfrm>
          <a:prstGeom prst="rect">
            <a:avLst/>
          </a:prstGeom>
        </p:spPr>
        <p:txBody>
          <a:bodyPr wrap="square">
            <a:spAutoFit/>
          </a:bodyPr>
          <a:lstStyle/>
          <a:p>
            <a:pPr lvl="0"/>
            <a:r>
              <a:rPr lang="en-US" sz="1000" dirty="0" smtClean="0">
                <a:solidFill>
                  <a:srgbClr val="052148"/>
                </a:solidFill>
              </a:rPr>
              <a:t>Does your headline say what the page is about and relate to your PPC ad?</a:t>
            </a:r>
            <a:endParaRPr lang="en-CA" sz="1000" dirty="0" smtClean="0">
              <a:solidFill>
                <a:srgbClr val="052148"/>
              </a:solidFill>
            </a:endParaRPr>
          </a:p>
        </p:txBody>
      </p:sp>
      <p:grpSp>
        <p:nvGrpSpPr>
          <p:cNvPr id="62" name="Group 61"/>
          <p:cNvGrpSpPr/>
          <p:nvPr/>
        </p:nvGrpSpPr>
        <p:grpSpPr>
          <a:xfrm>
            <a:off x="144016" y="2195736"/>
            <a:ext cx="223226" cy="5648627"/>
            <a:chOff x="188640" y="2195736"/>
            <a:chExt cx="223226" cy="5648627"/>
          </a:xfrm>
        </p:grpSpPr>
        <p:pic>
          <p:nvPicPr>
            <p:cNvPr id="33" name="Picture 32" descr="CheckmarkBox.jpg"/>
            <p:cNvPicPr>
              <a:picLocks noChangeAspect="1"/>
            </p:cNvPicPr>
            <p:nvPr/>
          </p:nvPicPr>
          <p:blipFill>
            <a:blip r:embed="rId8" cstate="print"/>
            <a:stretch>
              <a:fillRect/>
            </a:stretch>
          </p:blipFill>
          <p:spPr>
            <a:xfrm>
              <a:off x="188641" y="2195736"/>
              <a:ext cx="223225" cy="248027"/>
            </a:xfrm>
            <a:prstGeom prst="rect">
              <a:avLst/>
            </a:prstGeom>
          </p:spPr>
        </p:pic>
        <p:pic>
          <p:nvPicPr>
            <p:cNvPr id="36" name="Picture 35" descr="CheckmarkBox.jpg"/>
            <p:cNvPicPr>
              <a:picLocks noChangeAspect="1"/>
            </p:cNvPicPr>
            <p:nvPr/>
          </p:nvPicPr>
          <p:blipFill>
            <a:blip r:embed="rId8" cstate="print"/>
            <a:stretch>
              <a:fillRect/>
            </a:stretch>
          </p:blipFill>
          <p:spPr>
            <a:xfrm>
              <a:off x="188640" y="2645786"/>
              <a:ext cx="223225" cy="248027"/>
            </a:xfrm>
            <a:prstGeom prst="rect">
              <a:avLst/>
            </a:prstGeom>
          </p:spPr>
        </p:pic>
        <p:pic>
          <p:nvPicPr>
            <p:cNvPr id="37" name="Picture 36" descr="CheckmarkBox.jpg"/>
            <p:cNvPicPr>
              <a:picLocks noChangeAspect="1"/>
            </p:cNvPicPr>
            <p:nvPr/>
          </p:nvPicPr>
          <p:blipFill>
            <a:blip r:embed="rId8" cstate="print"/>
            <a:stretch>
              <a:fillRect/>
            </a:stretch>
          </p:blipFill>
          <p:spPr>
            <a:xfrm>
              <a:off x="188640" y="3095836"/>
              <a:ext cx="223225" cy="248027"/>
            </a:xfrm>
            <a:prstGeom prst="rect">
              <a:avLst/>
            </a:prstGeom>
          </p:spPr>
        </p:pic>
        <p:pic>
          <p:nvPicPr>
            <p:cNvPr id="38" name="Picture 37" descr="CheckmarkBox.jpg"/>
            <p:cNvPicPr>
              <a:picLocks noChangeAspect="1"/>
            </p:cNvPicPr>
            <p:nvPr/>
          </p:nvPicPr>
          <p:blipFill>
            <a:blip r:embed="rId8" cstate="print"/>
            <a:stretch>
              <a:fillRect/>
            </a:stretch>
          </p:blipFill>
          <p:spPr>
            <a:xfrm>
              <a:off x="188640" y="3545886"/>
              <a:ext cx="223225" cy="248027"/>
            </a:xfrm>
            <a:prstGeom prst="rect">
              <a:avLst/>
            </a:prstGeom>
          </p:spPr>
        </p:pic>
        <p:pic>
          <p:nvPicPr>
            <p:cNvPr id="39" name="Picture 38" descr="CheckmarkBox.jpg"/>
            <p:cNvPicPr>
              <a:picLocks noChangeAspect="1"/>
            </p:cNvPicPr>
            <p:nvPr/>
          </p:nvPicPr>
          <p:blipFill>
            <a:blip r:embed="rId8" cstate="print"/>
            <a:stretch>
              <a:fillRect/>
            </a:stretch>
          </p:blipFill>
          <p:spPr>
            <a:xfrm>
              <a:off x="188640" y="3995936"/>
              <a:ext cx="223225" cy="248027"/>
            </a:xfrm>
            <a:prstGeom prst="rect">
              <a:avLst/>
            </a:prstGeom>
          </p:spPr>
        </p:pic>
        <p:pic>
          <p:nvPicPr>
            <p:cNvPr id="40" name="Picture 39" descr="CheckmarkBox.jpg"/>
            <p:cNvPicPr>
              <a:picLocks noChangeAspect="1"/>
            </p:cNvPicPr>
            <p:nvPr/>
          </p:nvPicPr>
          <p:blipFill>
            <a:blip r:embed="rId8" cstate="print"/>
            <a:stretch>
              <a:fillRect/>
            </a:stretch>
          </p:blipFill>
          <p:spPr>
            <a:xfrm>
              <a:off x="188640" y="4445986"/>
              <a:ext cx="223225" cy="248027"/>
            </a:xfrm>
            <a:prstGeom prst="rect">
              <a:avLst/>
            </a:prstGeom>
          </p:spPr>
        </p:pic>
        <p:pic>
          <p:nvPicPr>
            <p:cNvPr id="41" name="Picture 40" descr="CheckmarkBox.jpg"/>
            <p:cNvPicPr>
              <a:picLocks noChangeAspect="1"/>
            </p:cNvPicPr>
            <p:nvPr/>
          </p:nvPicPr>
          <p:blipFill>
            <a:blip r:embed="rId8" cstate="print"/>
            <a:stretch>
              <a:fillRect/>
            </a:stretch>
          </p:blipFill>
          <p:spPr>
            <a:xfrm>
              <a:off x="188640" y="4896036"/>
              <a:ext cx="223225" cy="248027"/>
            </a:xfrm>
            <a:prstGeom prst="rect">
              <a:avLst/>
            </a:prstGeom>
          </p:spPr>
        </p:pic>
        <p:pic>
          <p:nvPicPr>
            <p:cNvPr id="42" name="Picture 41" descr="CheckmarkBox.jpg"/>
            <p:cNvPicPr>
              <a:picLocks noChangeAspect="1"/>
            </p:cNvPicPr>
            <p:nvPr/>
          </p:nvPicPr>
          <p:blipFill>
            <a:blip r:embed="rId8" cstate="print"/>
            <a:stretch>
              <a:fillRect/>
            </a:stretch>
          </p:blipFill>
          <p:spPr>
            <a:xfrm>
              <a:off x="188640" y="5346086"/>
              <a:ext cx="223225" cy="248027"/>
            </a:xfrm>
            <a:prstGeom prst="rect">
              <a:avLst/>
            </a:prstGeom>
          </p:spPr>
        </p:pic>
        <p:pic>
          <p:nvPicPr>
            <p:cNvPr id="43" name="Picture 42" descr="CheckmarkBox.jpg"/>
            <p:cNvPicPr>
              <a:picLocks noChangeAspect="1"/>
            </p:cNvPicPr>
            <p:nvPr/>
          </p:nvPicPr>
          <p:blipFill>
            <a:blip r:embed="rId8" cstate="print"/>
            <a:stretch>
              <a:fillRect/>
            </a:stretch>
          </p:blipFill>
          <p:spPr>
            <a:xfrm>
              <a:off x="188640" y="5796136"/>
              <a:ext cx="223225" cy="248027"/>
            </a:xfrm>
            <a:prstGeom prst="rect">
              <a:avLst/>
            </a:prstGeom>
          </p:spPr>
        </p:pic>
        <p:pic>
          <p:nvPicPr>
            <p:cNvPr id="44" name="Picture 43" descr="CheckmarkBox.jpg"/>
            <p:cNvPicPr>
              <a:picLocks noChangeAspect="1"/>
            </p:cNvPicPr>
            <p:nvPr/>
          </p:nvPicPr>
          <p:blipFill>
            <a:blip r:embed="rId8" cstate="print"/>
            <a:stretch>
              <a:fillRect/>
            </a:stretch>
          </p:blipFill>
          <p:spPr>
            <a:xfrm>
              <a:off x="188640" y="6246186"/>
              <a:ext cx="223225" cy="248027"/>
            </a:xfrm>
            <a:prstGeom prst="rect">
              <a:avLst/>
            </a:prstGeom>
          </p:spPr>
        </p:pic>
        <p:pic>
          <p:nvPicPr>
            <p:cNvPr id="45" name="Picture 44" descr="CheckmarkBox.jpg"/>
            <p:cNvPicPr>
              <a:picLocks noChangeAspect="1"/>
            </p:cNvPicPr>
            <p:nvPr/>
          </p:nvPicPr>
          <p:blipFill>
            <a:blip r:embed="rId8" cstate="print"/>
            <a:stretch>
              <a:fillRect/>
            </a:stretch>
          </p:blipFill>
          <p:spPr>
            <a:xfrm>
              <a:off x="188640" y="6696236"/>
              <a:ext cx="223225" cy="248027"/>
            </a:xfrm>
            <a:prstGeom prst="rect">
              <a:avLst/>
            </a:prstGeom>
          </p:spPr>
        </p:pic>
        <p:pic>
          <p:nvPicPr>
            <p:cNvPr id="46" name="Picture 45" descr="CheckmarkBox.jpg"/>
            <p:cNvPicPr>
              <a:picLocks noChangeAspect="1"/>
            </p:cNvPicPr>
            <p:nvPr/>
          </p:nvPicPr>
          <p:blipFill>
            <a:blip r:embed="rId8" cstate="print"/>
            <a:stretch>
              <a:fillRect/>
            </a:stretch>
          </p:blipFill>
          <p:spPr>
            <a:xfrm>
              <a:off x="188640" y="7146286"/>
              <a:ext cx="223225" cy="248027"/>
            </a:xfrm>
            <a:prstGeom prst="rect">
              <a:avLst/>
            </a:prstGeom>
          </p:spPr>
        </p:pic>
        <p:pic>
          <p:nvPicPr>
            <p:cNvPr id="60" name="Picture 59" descr="CheckmarkBox.jpg"/>
            <p:cNvPicPr>
              <a:picLocks noChangeAspect="1"/>
            </p:cNvPicPr>
            <p:nvPr/>
          </p:nvPicPr>
          <p:blipFill>
            <a:blip r:embed="rId8" cstate="print"/>
            <a:stretch>
              <a:fillRect/>
            </a:stretch>
          </p:blipFill>
          <p:spPr>
            <a:xfrm>
              <a:off x="188640" y="7596336"/>
              <a:ext cx="223225" cy="248027"/>
            </a:xfrm>
            <a:prstGeom prst="rect">
              <a:avLst/>
            </a:prstGeom>
          </p:spPr>
        </p:pic>
      </p:grpSp>
      <p:grpSp>
        <p:nvGrpSpPr>
          <p:cNvPr id="63" name="Group 62"/>
          <p:cNvGrpSpPr/>
          <p:nvPr/>
        </p:nvGrpSpPr>
        <p:grpSpPr>
          <a:xfrm>
            <a:off x="3356992" y="2195736"/>
            <a:ext cx="223226" cy="5198577"/>
            <a:chOff x="188640" y="2195736"/>
            <a:chExt cx="223226" cy="5198577"/>
          </a:xfrm>
        </p:grpSpPr>
        <p:pic>
          <p:nvPicPr>
            <p:cNvPr id="64" name="Picture 63" descr="CheckmarkBox.jpg"/>
            <p:cNvPicPr>
              <a:picLocks noChangeAspect="1"/>
            </p:cNvPicPr>
            <p:nvPr/>
          </p:nvPicPr>
          <p:blipFill>
            <a:blip r:embed="rId8" cstate="print"/>
            <a:stretch>
              <a:fillRect/>
            </a:stretch>
          </p:blipFill>
          <p:spPr>
            <a:xfrm>
              <a:off x="188641" y="2195736"/>
              <a:ext cx="223225" cy="248027"/>
            </a:xfrm>
            <a:prstGeom prst="rect">
              <a:avLst/>
            </a:prstGeom>
          </p:spPr>
        </p:pic>
        <p:pic>
          <p:nvPicPr>
            <p:cNvPr id="65" name="Picture 64" descr="CheckmarkBox.jpg"/>
            <p:cNvPicPr>
              <a:picLocks noChangeAspect="1"/>
            </p:cNvPicPr>
            <p:nvPr/>
          </p:nvPicPr>
          <p:blipFill>
            <a:blip r:embed="rId8" cstate="print"/>
            <a:stretch>
              <a:fillRect/>
            </a:stretch>
          </p:blipFill>
          <p:spPr>
            <a:xfrm>
              <a:off x="188640" y="2645786"/>
              <a:ext cx="223225" cy="248027"/>
            </a:xfrm>
            <a:prstGeom prst="rect">
              <a:avLst/>
            </a:prstGeom>
          </p:spPr>
        </p:pic>
        <p:pic>
          <p:nvPicPr>
            <p:cNvPr id="66" name="Picture 65" descr="CheckmarkBox.jpg"/>
            <p:cNvPicPr>
              <a:picLocks noChangeAspect="1"/>
            </p:cNvPicPr>
            <p:nvPr/>
          </p:nvPicPr>
          <p:blipFill>
            <a:blip r:embed="rId8" cstate="print"/>
            <a:stretch>
              <a:fillRect/>
            </a:stretch>
          </p:blipFill>
          <p:spPr>
            <a:xfrm>
              <a:off x="188640" y="3095836"/>
              <a:ext cx="223225" cy="248027"/>
            </a:xfrm>
            <a:prstGeom prst="rect">
              <a:avLst/>
            </a:prstGeom>
          </p:spPr>
        </p:pic>
        <p:pic>
          <p:nvPicPr>
            <p:cNvPr id="67" name="Picture 66" descr="CheckmarkBox.jpg"/>
            <p:cNvPicPr>
              <a:picLocks noChangeAspect="1"/>
            </p:cNvPicPr>
            <p:nvPr/>
          </p:nvPicPr>
          <p:blipFill>
            <a:blip r:embed="rId8" cstate="print"/>
            <a:stretch>
              <a:fillRect/>
            </a:stretch>
          </p:blipFill>
          <p:spPr>
            <a:xfrm>
              <a:off x="188640" y="3545886"/>
              <a:ext cx="223225" cy="248027"/>
            </a:xfrm>
            <a:prstGeom prst="rect">
              <a:avLst/>
            </a:prstGeom>
          </p:spPr>
        </p:pic>
        <p:pic>
          <p:nvPicPr>
            <p:cNvPr id="68" name="Picture 67" descr="CheckmarkBox.jpg"/>
            <p:cNvPicPr>
              <a:picLocks noChangeAspect="1"/>
            </p:cNvPicPr>
            <p:nvPr/>
          </p:nvPicPr>
          <p:blipFill>
            <a:blip r:embed="rId8" cstate="print"/>
            <a:stretch>
              <a:fillRect/>
            </a:stretch>
          </p:blipFill>
          <p:spPr>
            <a:xfrm>
              <a:off x="188640" y="3995936"/>
              <a:ext cx="223225" cy="248027"/>
            </a:xfrm>
            <a:prstGeom prst="rect">
              <a:avLst/>
            </a:prstGeom>
          </p:spPr>
        </p:pic>
        <p:pic>
          <p:nvPicPr>
            <p:cNvPr id="69" name="Picture 68" descr="CheckmarkBox.jpg"/>
            <p:cNvPicPr>
              <a:picLocks noChangeAspect="1"/>
            </p:cNvPicPr>
            <p:nvPr/>
          </p:nvPicPr>
          <p:blipFill>
            <a:blip r:embed="rId8" cstate="print"/>
            <a:stretch>
              <a:fillRect/>
            </a:stretch>
          </p:blipFill>
          <p:spPr>
            <a:xfrm>
              <a:off x="188640" y="4445986"/>
              <a:ext cx="223225" cy="248027"/>
            </a:xfrm>
            <a:prstGeom prst="rect">
              <a:avLst/>
            </a:prstGeom>
          </p:spPr>
        </p:pic>
        <p:pic>
          <p:nvPicPr>
            <p:cNvPr id="70" name="Picture 69" descr="CheckmarkBox.jpg"/>
            <p:cNvPicPr>
              <a:picLocks noChangeAspect="1"/>
            </p:cNvPicPr>
            <p:nvPr/>
          </p:nvPicPr>
          <p:blipFill>
            <a:blip r:embed="rId8" cstate="print"/>
            <a:stretch>
              <a:fillRect/>
            </a:stretch>
          </p:blipFill>
          <p:spPr>
            <a:xfrm>
              <a:off x="188640" y="4896036"/>
              <a:ext cx="223225" cy="248027"/>
            </a:xfrm>
            <a:prstGeom prst="rect">
              <a:avLst/>
            </a:prstGeom>
          </p:spPr>
        </p:pic>
        <p:pic>
          <p:nvPicPr>
            <p:cNvPr id="71" name="Picture 70" descr="CheckmarkBox.jpg"/>
            <p:cNvPicPr>
              <a:picLocks noChangeAspect="1"/>
            </p:cNvPicPr>
            <p:nvPr/>
          </p:nvPicPr>
          <p:blipFill>
            <a:blip r:embed="rId8" cstate="print"/>
            <a:stretch>
              <a:fillRect/>
            </a:stretch>
          </p:blipFill>
          <p:spPr>
            <a:xfrm>
              <a:off x="188640" y="5346086"/>
              <a:ext cx="223225" cy="248027"/>
            </a:xfrm>
            <a:prstGeom prst="rect">
              <a:avLst/>
            </a:prstGeom>
          </p:spPr>
        </p:pic>
        <p:pic>
          <p:nvPicPr>
            <p:cNvPr id="72" name="Picture 71" descr="CheckmarkBox.jpg"/>
            <p:cNvPicPr>
              <a:picLocks noChangeAspect="1"/>
            </p:cNvPicPr>
            <p:nvPr/>
          </p:nvPicPr>
          <p:blipFill>
            <a:blip r:embed="rId8" cstate="print"/>
            <a:stretch>
              <a:fillRect/>
            </a:stretch>
          </p:blipFill>
          <p:spPr>
            <a:xfrm>
              <a:off x="188640" y="5796136"/>
              <a:ext cx="223225" cy="248027"/>
            </a:xfrm>
            <a:prstGeom prst="rect">
              <a:avLst/>
            </a:prstGeom>
          </p:spPr>
        </p:pic>
        <p:pic>
          <p:nvPicPr>
            <p:cNvPr id="73" name="Picture 72" descr="CheckmarkBox.jpg"/>
            <p:cNvPicPr>
              <a:picLocks noChangeAspect="1"/>
            </p:cNvPicPr>
            <p:nvPr/>
          </p:nvPicPr>
          <p:blipFill>
            <a:blip r:embed="rId8" cstate="print"/>
            <a:stretch>
              <a:fillRect/>
            </a:stretch>
          </p:blipFill>
          <p:spPr>
            <a:xfrm>
              <a:off x="188640" y="6246186"/>
              <a:ext cx="223225" cy="248027"/>
            </a:xfrm>
            <a:prstGeom prst="rect">
              <a:avLst/>
            </a:prstGeom>
          </p:spPr>
        </p:pic>
        <p:pic>
          <p:nvPicPr>
            <p:cNvPr id="74" name="Picture 73" descr="CheckmarkBox.jpg"/>
            <p:cNvPicPr>
              <a:picLocks noChangeAspect="1"/>
            </p:cNvPicPr>
            <p:nvPr/>
          </p:nvPicPr>
          <p:blipFill>
            <a:blip r:embed="rId8" cstate="print"/>
            <a:stretch>
              <a:fillRect/>
            </a:stretch>
          </p:blipFill>
          <p:spPr>
            <a:xfrm>
              <a:off x="188640" y="6696236"/>
              <a:ext cx="223225" cy="248027"/>
            </a:xfrm>
            <a:prstGeom prst="rect">
              <a:avLst/>
            </a:prstGeom>
          </p:spPr>
        </p:pic>
        <p:pic>
          <p:nvPicPr>
            <p:cNvPr id="75" name="Picture 74" descr="CheckmarkBox.jpg"/>
            <p:cNvPicPr>
              <a:picLocks noChangeAspect="1"/>
            </p:cNvPicPr>
            <p:nvPr/>
          </p:nvPicPr>
          <p:blipFill>
            <a:blip r:embed="rId8" cstate="print"/>
            <a:stretch>
              <a:fillRect/>
            </a:stretch>
          </p:blipFill>
          <p:spPr>
            <a:xfrm>
              <a:off x="188640" y="7146286"/>
              <a:ext cx="223225" cy="248027"/>
            </a:xfrm>
            <a:prstGeom prst="rect">
              <a:avLst/>
            </a:prstGeom>
          </p:spPr>
        </p:pic>
      </p:grpSp>
      <p:sp>
        <p:nvSpPr>
          <p:cNvPr id="48" name="Rectangle 47"/>
          <p:cNvSpPr/>
          <p:nvPr/>
        </p:nvSpPr>
        <p:spPr>
          <a:xfrm>
            <a:off x="360040" y="2654206"/>
            <a:ext cx="3429000" cy="246221"/>
          </a:xfrm>
          <a:prstGeom prst="rect">
            <a:avLst/>
          </a:prstGeom>
        </p:spPr>
        <p:txBody>
          <a:bodyPr>
            <a:spAutoFit/>
          </a:bodyPr>
          <a:lstStyle/>
          <a:p>
            <a:pPr marL="228600" lvl="0" indent="-228600"/>
            <a:r>
              <a:rPr lang="en-US" sz="1000" dirty="0" smtClean="0">
                <a:solidFill>
                  <a:srgbClr val="052148"/>
                </a:solidFill>
              </a:rPr>
              <a:t>Does your sub-headline further refine your message?</a:t>
            </a:r>
            <a:endParaRPr lang="en-CA" sz="1000" dirty="0" smtClean="0">
              <a:solidFill>
                <a:srgbClr val="052148"/>
              </a:solidFill>
            </a:endParaRPr>
          </a:p>
        </p:txBody>
      </p:sp>
      <p:sp>
        <p:nvSpPr>
          <p:cNvPr id="49" name="Rectangle 48"/>
          <p:cNvSpPr/>
          <p:nvPr/>
        </p:nvSpPr>
        <p:spPr>
          <a:xfrm>
            <a:off x="360040" y="3086254"/>
            <a:ext cx="3429000" cy="246221"/>
          </a:xfrm>
          <a:prstGeom prst="rect">
            <a:avLst/>
          </a:prstGeom>
        </p:spPr>
        <p:txBody>
          <a:bodyPr>
            <a:spAutoFit/>
          </a:bodyPr>
          <a:lstStyle/>
          <a:p>
            <a:pPr marL="228600" lvl="0" indent="-228600">
              <a:buFont typeface="+mj-lt"/>
              <a:buNone/>
            </a:pPr>
            <a:r>
              <a:rPr lang="en-US" sz="1000" dirty="0" smtClean="0">
                <a:solidFill>
                  <a:srgbClr val="052148"/>
                </a:solidFill>
              </a:rPr>
              <a:t>Is your landing page focused on a single purpose?</a:t>
            </a:r>
          </a:p>
        </p:txBody>
      </p:sp>
      <p:sp>
        <p:nvSpPr>
          <p:cNvPr id="50" name="Rectangle 49"/>
          <p:cNvSpPr/>
          <p:nvPr/>
        </p:nvSpPr>
        <p:spPr>
          <a:xfrm>
            <a:off x="360040" y="3493041"/>
            <a:ext cx="3429000" cy="400110"/>
          </a:xfrm>
          <a:prstGeom prst="rect">
            <a:avLst/>
          </a:prstGeom>
        </p:spPr>
        <p:txBody>
          <a:bodyPr>
            <a:spAutoFit/>
          </a:bodyPr>
          <a:lstStyle/>
          <a:p>
            <a:pPr lvl="0">
              <a:buFont typeface="+mj-lt"/>
              <a:buNone/>
            </a:pPr>
            <a:r>
              <a:rPr lang="en-US" sz="1000" dirty="0" smtClean="0">
                <a:solidFill>
                  <a:srgbClr val="052148"/>
                </a:solidFill>
              </a:rPr>
              <a:t>Could someone understand the message in </a:t>
            </a:r>
            <a:br>
              <a:rPr lang="en-US" sz="1000" dirty="0" smtClean="0">
                <a:solidFill>
                  <a:srgbClr val="052148"/>
                </a:solidFill>
              </a:rPr>
            </a:br>
            <a:r>
              <a:rPr lang="en-US" sz="1000" dirty="0" smtClean="0">
                <a:solidFill>
                  <a:srgbClr val="052148"/>
                </a:solidFill>
              </a:rPr>
              <a:t>5-10 seconds?</a:t>
            </a:r>
            <a:endParaRPr lang="en-CA" sz="1000" dirty="0" smtClean="0">
              <a:solidFill>
                <a:srgbClr val="052148"/>
              </a:solidFill>
            </a:endParaRPr>
          </a:p>
        </p:txBody>
      </p:sp>
      <p:sp>
        <p:nvSpPr>
          <p:cNvPr id="51" name="Rectangle 50"/>
          <p:cNvSpPr/>
          <p:nvPr/>
        </p:nvSpPr>
        <p:spPr>
          <a:xfrm>
            <a:off x="360040" y="3955866"/>
            <a:ext cx="3429000" cy="400110"/>
          </a:xfrm>
          <a:prstGeom prst="rect">
            <a:avLst/>
          </a:prstGeom>
        </p:spPr>
        <p:txBody>
          <a:bodyPr>
            <a:spAutoFit/>
          </a:bodyPr>
          <a:lstStyle/>
          <a:p>
            <a:pPr lvl="0">
              <a:buFont typeface="+mj-lt"/>
              <a:buNone/>
            </a:pPr>
            <a:r>
              <a:rPr lang="en-US" sz="1000" dirty="0" smtClean="0">
                <a:solidFill>
                  <a:srgbClr val="052148"/>
                </a:solidFill>
              </a:rPr>
              <a:t>Does the visitor understand what they will get in </a:t>
            </a:r>
            <a:br>
              <a:rPr lang="en-US" sz="1000" dirty="0" smtClean="0">
                <a:solidFill>
                  <a:srgbClr val="052148"/>
                </a:solidFill>
              </a:rPr>
            </a:br>
            <a:r>
              <a:rPr lang="en-US" sz="1000" dirty="0" smtClean="0">
                <a:solidFill>
                  <a:srgbClr val="052148"/>
                </a:solidFill>
              </a:rPr>
              <a:t>exchange for contacting you?</a:t>
            </a:r>
            <a:endParaRPr lang="en-CA" sz="1000" dirty="0" smtClean="0">
              <a:solidFill>
                <a:srgbClr val="052148"/>
              </a:solidFill>
            </a:endParaRPr>
          </a:p>
        </p:txBody>
      </p:sp>
      <p:sp>
        <p:nvSpPr>
          <p:cNvPr id="52" name="Rectangle 51"/>
          <p:cNvSpPr/>
          <p:nvPr/>
        </p:nvSpPr>
        <p:spPr>
          <a:xfrm>
            <a:off x="360040" y="4469795"/>
            <a:ext cx="3429000" cy="246221"/>
          </a:xfrm>
          <a:prstGeom prst="rect">
            <a:avLst/>
          </a:prstGeom>
        </p:spPr>
        <p:txBody>
          <a:bodyPr>
            <a:spAutoFit/>
          </a:bodyPr>
          <a:lstStyle/>
          <a:p>
            <a:pPr marL="228600" lvl="0" indent="-228600">
              <a:buFont typeface="+mj-lt"/>
              <a:buNone/>
            </a:pPr>
            <a:r>
              <a:rPr lang="en-US" sz="1000" dirty="0" smtClean="0">
                <a:solidFill>
                  <a:srgbClr val="052148"/>
                </a:solidFill>
              </a:rPr>
              <a:t>Does the copy focus on benefits rather than features?</a:t>
            </a:r>
            <a:endParaRPr lang="en-CA" sz="1000" dirty="0" smtClean="0">
              <a:solidFill>
                <a:srgbClr val="052148"/>
              </a:solidFill>
            </a:endParaRPr>
          </a:p>
        </p:txBody>
      </p:sp>
      <p:sp>
        <p:nvSpPr>
          <p:cNvPr id="53" name="Rectangle 52"/>
          <p:cNvSpPr/>
          <p:nvPr/>
        </p:nvSpPr>
        <p:spPr>
          <a:xfrm>
            <a:off x="360040" y="4819962"/>
            <a:ext cx="3429000" cy="400110"/>
          </a:xfrm>
          <a:prstGeom prst="rect">
            <a:avLst/>
          </a:prstGeom>
        </p:spPr>
        <p:txBody>
          <a:bodyPr>
            <a:spAutoFit/>
          </a:bodyPr>
          <a:lstStyle/>
          <a:p>
            <a:pPr lvl="0">
              <a:buFont typeface="+mj-lt"/>
              <a:buNone/>
            </a:pPr>
            <a:r>
              <a:rPr lang="en-US" sz="1000" dirty="0" smtClean="0">
                <a:solidFill>
                  <a:srgbClr val="052148"/>
                </a:solidFill>
              </a:rPr>
              <a:t>Are you using a unique image that tells the story? </a:t>
            </a:r>
            <a:br>
              <a:rPr lang="en-US" sz="1000" dirty="0" smtClean="0">
                <a:solidFill>
                  <a:srgbClr val="052148"/>
                </a:solidFill>
              </a:rPr>
            </a:br>
            <a:r>
              <a:rPr lang="en-US" sz="1000" dirty="0" smtClean="0">
                <a:solidFill>
                  <a:srgbClr val="052148"/>
                </a:solidFill>
              </a:rPr>
              <a:t>(no generic stock photos)</a:t>
            </a:r>
            <a:endParaRPr lang="en-CA" sz="1000" dirty="0" smtClean="0">
              <a:solidFill>
                <a:srgbClr val="052148"/>
              </a:solidFill>
            </a:endParaRPr>
          </a:p>
        </p:txBody>
      </p:sp>
      <p:sp>
        <p:nvSpPr>
          <p:cNvPr id="54" name="Rectangle 53"/>
          <p:cNvSpPr/>
          <p:nvPr/>
        </p:nvSpPr>
        <p:spPr>
          <a:xfrm>
            <a:off x="360040" y="5364088"/>
            <a:ext cx="3429000" cy="246221"/>
          </a:xfrm>
          <a:prstGeom prst="rect">
            <a:avLst/>
          </a:prstGeom>
        </p:spPr>
        <p:txBody>
          <a:bodyPr>
            <a:spAutoFit/>
          </a:bodyPr>
          <a:lstStyle/>
          <a:p>
            <a:pPr marL="228600" lvl="0" indent="-228600">
              <a:buFont typeface="+mj-lt"/>
              <a:buNone/>
            </a:pPr>
            <a:r>
              <a:rPr lang="en-US" sz="1000" dirty="0" smtClean="0">
                <a:solidFill>
                  <a:srgbClr val="052148"/>
                </a:solidFill>
              </a:rPr>
              <a:t>Do you have an obvious call to action?</a:t>
            </a:r>
            <a:endParaRPr lang="en-CA" sz="1000" dirty="0" smtClean="0">
              <a:solidFill>
                <a:srgbClr val="052148"/>
              </a:solidFill>
            </a:endParaRPr>
          </a:p>
        </p:txBody>
      </p:sp>
      <p:sp>
        <p:nvSpPr>
          <p:cNvPr id="55" name="Rectangle 54"/>
          <p:cNvSpPr/>
          <p:nvPr/>
        </p:nvSpPr>
        <p:spPr>
          <a:xfrm>
            <a:off x="360040" y="5796136"/>
            <a:ext cx="3429000" cy="246221"/>
          </a:xfrm>
          <a:prstGeom prst="rect">
            <a:avLst/>
          </a:prstGeom>
        </p:spPr>
        <p:txBody>
          <a:bodyPr>
            <a:spAutoFit/>
          </a:bodyPr>
          <a:lstStyle/>
          <a:p>
            <a:pPr marL="228600" lvl="0" indent="-228600">
              <a:buFont typeface="+mj-lt"/>
              <a:buNone/>
            </a:pPr>
            <a:r>
              <a:rPr lang="en-US" sz="1000" dirty="0" smtClean="0">
                <a:solidFill>
                  <a:srgbClr val="052148"/>
                </a:solidFill>
              </a:rPr>
              <a:t>Does your landing page look professional?</a:t>
            </a:r>
            <a:endParaRPr lang="en-CA" sz="1000" dirty="0" smtClean="0">
              <a:solidFill>
                <a:srgbClr val="052148"/>
              </a:solidFill>
            </a:endParaRPr>
          </a:p>
        </p:txBody>
      </p:sp>
      <p:sp>
        <p:nvSpPr>
          <p:cNvPr id="56" name="Rectangle 55"/>
          <p:cNvSpPr/>
          <p:nvPr/>
        </p:nvSpPr>
        <p:spPr>
          <a:xfrm>
            <a:off x="360040" y="6269995"/>
            <a:ext cx="3429000" cy="246221"/>
          </a:xfrm>
          <a:prstGeom prst="rect">
            <a:avLst/>
          </a:prstGeom>
        </p:spPr>
        <p:txBody>
          <a:bodyPr>
            <a:spAutoFit/>
          </a:bodyPr>
          <a:lstStyle/>
          <a:p>
            <a:pPr marL="228600" lvl="0" indent="-228600">
              <a:buFont typeface="+mj-lt"/>
              <a:buNone/>
            </a:pPr>
            <a:r>
              <a:rPr lang="en-US" sz="1000" dirty="0" smtClean="0">
                <a:solidFill>
                  <a:srgbClr val="052148"/>
                </a:solidFill>
              </a:rPr>
              <a:t>Is your Opt-In form visible without having to scroll?</a:t>
            </a:r>
            <a:endParaRPr lang="en-CA" sz="1000" dirty="0" smtClean="0">
              <a:solidFill>
                <a:srgbClr val="052148"/>
              </a:solidFill>
            </a:endParaRPr>
          </a:p>
        </p:txBody>
      </p:sp>
      <p:sp>
        <p:nvSpPr>
          <p:cNvPr id="57" name="Rectangle 56"/>
          <p:cNvSpPr/>
          <p:nvPr/>
        </p:nvSpPr>
        <p:spPr>
          <a:xfrm>
            <a:off x="360040" y="6660232"/>
            <a:ext cx="3429000" cy="400110"/>
          </a:xfrm>
          <a:prstGeom prst="rect">
            <a:avLst/>
          </a:prstGeom>
        </p:spPr>
        <p:txBody>
          <a:bodyPr>
            <a:spAutoFit/>
          </a:bodyPr>
          <a:lstStyle/>
          <a:p>
            <a:pPr lvl="0">
              <a:buFont typeface="+mj-lt"/>
              <a:buNone/>
            </a:pPr>
            <a:r>
              <a:rPr lang="en-US" sz="1000" dirty="0" smtClean="0">
                <a:solidFill>
                  <a:srgbClr val="052148"/>
                </a:solidFill>
              </a:rPr>
              <a:t>Did you eliminate extraneous navigation from </a:t>
            </a:r>
            <a:br>
              <a:rPr lang="en-US" sz="1000" dirty="0" smtClean="0">
                <a:solidFill>
                  <a:srgbClr val="052148"/>
                </a:solidFill>
              </a:rPr>
            </a:br>
            <a:r>
              <a:rPr lang="en-US" sz="1000" dirty="0" smtClean="0">
                <a:solidFill>
                  <a:srgbClr val="052148"/>
                </a:solidFill>
              </a:rPr>
              <a:t>the page?</a:t>
            </a:r>
            <a:endParaRPr lang="en-CA" sz="1000" dirty="0" smtClean="0">
              <a:solidFill>
                <a:srgbClr val="052148"/>
              </a:solidFill>
            </a:endParaRPr>
          </a:p>
        </p:txBody>
      </p:sp>
      <p:sp>
        <p:nvSpPr>
          <p:cNvPr id="58" name="Rectangle 57"/>
          <p:cNvSpPr/>
          <p:nvPr/>
        </p:nvSpPr>
        <p:spPr>
          <a:xfrm>
            <a:off x="360040" y="7092280"/>
            <a:ext cx="3429000" cy="400110"/>
          </a:xfrm>
          <a:prstGeom prst="rect">
            <a:avLst/>
          </a:prstGeom>
        </p:spPr>
        <p:txBody>
          <a:bodyPr>
            <a:spAutoFit/>
          </a:bodyPr>
          <a:lstStyle/>
          <a:p>
            <a:pPr>
              <a:buFont typeface="+mj-lt"/>
              <a:buNone/>
            </a:pPr>
            <a:r>
              <a:rPr lang="en-US" sz="1000" dirty="0" smtClean="0">
                <a:solidFill>
                  <a:srgbClr val="052148"/>
                </a:solidFill>
              </a:rPr>
              <a:t>Are you asking only for the minimum contact info </a:t>
            </a:r>
            <a:br>
              <a:rPr lang="en-US" sz="1000" dirty="0" smtClean="0">
                <a:solidFill>
                  <a:srgbClr val="052148"/>
                </a:solidFill>
              </a:rPr>
            </a:br>
            <a:r>
              <a:rPr lang="en-US" sz="1000" dirty="0" smtClean="0">
                <a:solidFill>
                  <a:srgbClr val="052148"/>
                </a:solidFill>
              </a:rPr>
              <a:t>that you need?</a:t>
            </a:r>
            <a:endParaRPr lang="en-CA" sz="1000" dirty="0" smtClean="0">
              <a:solidFill>
                <a:srgbClr val="052148"/>
              </a:solidFill>
            </a:endParaRPr>
          </a:p>
        </p:txBody>
      </p:sp>
      <p:sp>
        <p:nvSpPr>
          <p:cNvPr id="59" name="Rectangle 58"/>
          <p:cNvSpPr/>
          <p:nvPr/>
        </p:nvSpPr>
        <p:spPr>
          <a:xfrm>
            <a:off x="360040" y="7524328"/>
            <a:ext cx="3429000" cy="400110"/>
          </a:xfrm>
          <a:prstGeom prst="rect">
            <a:avLst/>
          </a:prstGeom>
        </p:spPr>
        <p:txBody>
          <a:bodyPr>
            <a:spAutoFit/>
          </a:bodyPr>
          <a:lstStyle/>
          <a:p>
            <a:pPr>
              <a:buFont typeface="+mj-lt"/>
              <a:buNone/>
            </a:pPr>
            <a:r>
              <a:rPr lang="en-US" sz="1000" dirty="0" smtClean="0">
                <a:solidFill>
                  <a:srgbClr val="052148"/>
                </a:solidFill>
              </a:rPr>
              <a:t>Is there continuity between your landing page and </a:t>
            </a:r>
            <a:br>
              <a:rPr lang="en-US" sz="1000" dirty="0" smtClean="0">
                <a:solidFill>
                  <a:srgbClr val="052148"/>
                </a:solidFill>
              </a:rPr>
            </a:br>
            <a:r>
              <a:rPr lang="en-US" sz="1000" dirty="0" smtClean="0">
                <a:solidFill>
                  <a:srgbClr val="052148"/>
                </a:solidFill>
              </a:rPr>
              <a:t>your web page?</a:t>
            </a:r>
            <a:endParaRPr lang="en-CA" sz="1000" dirty="0" smtClean="0">
              <a:solidFill>
                <a:srgbClr val="052148"/>
              </a:solidFill>
            </a:endParaRPr>
          </a:p>
        </p:txBody>
      </p:sp>
      <p:sp>
        <p:nvSpPr>
          <p:cNvPr id="61" name="Rectangle 60"/>
          <p:cNvSpPr/>
          <p:nvPr/>
        </p:nvSpPr>
        <p:spPr>
          <a:xfrm>
            <a:off x="3573016" y="2123728"/>
            <a:ext cx="3429000" cy="400110"/>
          </a:xfrm>
          <a:prstGeom prst="rect">
            <a:avLst/>
          </a:prstGeom>
        </p:spPr>
        <p:txBody>
          <a:bodyPr>
            <a:spAutoFit/>
          </a:bodyPr>
          <a:lstStyle/>
          <a:p>
            <a:pPr>
              <a:buFont typeface="+mj-lt"/>
              <a:buNone/>
            </a:pPr>
            <a:r>
              <a:rPr lang="en-US" sz="1000" dirty="0" smtClean="0">
                <a:solidFill>
                  <a:srgbClr val="052148"/>
                </a:solidFill>
              </a:rPr>
              <a:t>Do you have a privacy policy link or statement </a:t>
            </a:r>
            <a:br>
              <a:rPr lang="en-US" sz="1000" dirty="0" smtClean="0">
                <a:solidFill>
                  <a:srgbClr val="052148"/>
                </a:solidFill>
              </a:rPr>
            </a:br>
            <a:r>
              <a:rPr lang="en-US" sz="1000" dirty="0" smtClean="0">
                <a:solidFill>
                  <a:srgbClr val="052148"/>
                </a:solidFill>
              </a:rPr>
              <a:t>near the submit button?</a:t>
            </a:r>
            <a:endParaRPr lang="en-CA" sz="1000" dirty="0" smtClean="0">
              <a:solidFill>
                <a:srgbClr val="052148"/>
              </a:solidFill>
            </a:endParaRPr>
          </a:p>
        </p:txBody>
      </p:sp>
      <p:sp>
        <p:nvSpPr>
          <p:cNvPr id="76" name="Rectangle 75"/>
          <p:cNvSpPr/>
          <p:nvPr/>
        </p:nvSpPr>
        <p:spPr>
          <a:xfrm>
            <a:off x="3573016" y="2587714"/>
            <a:ext cx="3429000" cy="400110"/>
          </a:xfrm>
          <a:prstGeom prst="rect">
            <a:avLst/>
          </a:prstGeom>
        </p:spPr>
        <p:txBody>
          <a:bodyPr>
            <a:spAutoFit/>
          </a:bodyPr>
          <a:lstStyle/>
          <a:p>
            <a:pPr lvl="0">
              <a:buFont typeface="+mj-lt"/>
              <a:buNone/>
            </a:pPr>
            <a:r>
              <a:rPr lang="en-US" sz="1000" dirty="0" smtClean="0">
                <a:solidFill>
                  <a:srgbClr val="052148"/>
                </a:solidFill>
              </a:rPr>
              <a:t>Is your submit button more interesting than </a:t>
            </a:r>
            <a:br>
              <a:rPr lang="en-US" sz="1000" dirty="0" smtClean="0">
                <a:solidFill>
                  <a:srgbClr val="052148"/>
                </a:solidFill>
              </a:rPr>
            </a:br>
            <a:r>
              <a:rPr lang="en-US" sz="1000" dirty="0" smtClean="0">
                <a:solidFill>
                  <a:srgbClr val="052148"/>
                </a:solidFill>
              </a:rPr>
              <a:t>just “Submit”?</a:t>
            </a:r>
            <a:endParaRPr lang="en-CA" sz="1000" dirty="0" smtClean="0">
              <a:solidFill>
                <a:srgbClr val="052148"/>
              </a:solidFill>
            </a:endParaRPr>
          </a:p>
        </p:txBody>
      </p:sp>
      <p:sp>
        <p:nvSpPr>
          <p:cNvPr id="77" name="Rectangle 76"/>
          <p:cNvSpPr/>
          <p:nvPr/>
        </p:nvSpPr>
        <p:spPr>
          <a:xfrm>
            <a:off x="3573016" y="3019762"/>
            <a:ext cx="3429000" cy="400110"/>
          </a:xfrm>
          <a:prstGeom prst="rect">
            <a:avLst/>
          </a:prstGeom>
        </p:spPr>
        <p:txBody>
          <a:bodyPr>
            <a:spAutoFit/>
          </a:bodyPr>
          <a:lstStyle/>
          <a:p>
            <a:pPr>
              <a:buFont typeface="+mj-lt"/>
              <a:buNone/>
            </a:pPr>
            <a:r>
              <a:rPr lang="en-US" sz="1000" dirty="0" smtClean="0">
                <a:solidFill>
                  <a:srgbClr val="052148"/>
                </a:solidFill>
              </a:rPr>
              <a:t>Is your landing page as focused as your </a:t>
            </a:r>
            <a:br>
              <a:rPr lang="en-US" sz="1000" dirty="0" smtClean="0">
                <a:solidFill>
                  <a:srgbClr val="052148"/>
                </a:solidFill>
              </a:rPr>
            </a:br>
            <a:r>
              <a:rPr lang="en-US" sz="1000" dirty="0" smtClean="0">
                <a:solidFill>
                  <a:srgbClr val="052148"/>
                </a:solidFill>
              </a:rPr>
              <a:t>elevator speech?</a:t>
            </a:r>
            <a:endParaRPr lang="en-CA" sz="1000" dirty="0" smtClean="0">
              <a:solidFill>
                <a:srgbClr val="052148"/>
              </a:solidFill>
            </a:endParaRPr>
          </a:p>
        </p:txBody>
      </p:sp>
      <p:sp>
        <p:nvSpPr>
          <p:cNvPr id="78" name="Rectangle 77"/>
          <p:cNvSpPr/>
          <p:nvPr/>
        </p:nvSpPr>
        <p:spPr>
          <a:xfrm>
            <a:off x="3573016" y="3491880"/>
            <a:ext cx="3429000" cy="400110"/>
          </a:xfrm>
          <a:prstGeom prst="rect">
            <a:avLst/>
          </a:prstGeom>
        </p:spPr>
        <p:txBody>
          <a:bodyPr>
            <a:spAutoFit/>
          </a:bodyPr>
          <a:lstStyle/>
          <a:p>
            <a:pPr>
              <a:buFont typeface="+mj-lt"/>
              <a:buNone/>
            </a:pPr>
            <a:r>
              <a:rPr lang="en-US" sz="1000" dirty="0" smtClean="0">
                <a:solidFill>
                  <a:srgbClr val="052148"/>
                </a:solidFill>
              </a:rPr>
              <a:t>Did you articulate the value of your giveaway </a:t>
            </a:r>
            <a:br>
              <a:rPr lang="en-US" sz="1000" dirty="0" smtClean="0">
                <a:solidFill>
                  <a:srgbClr val="052148"/>
                </a:solidFill>
              </a:rPr>
            </a:br>
            <a:r>
              <a:rPr lang="en-US" sz="1000" dirty="0" smtClean="0">
                <a:solidFill>
                  <a:srgbClr val="052148"/>
                </a:solidFill>
              </a:rPr>
              <a:t>item (white paper, discount, etc.)?</a:t>
            </a:r>
            <a:endParaRPr lang="en-CA" sz="1000" dirty="0" smtClean="0">
              <a:solidFill>
                <a:srgbClr val="052148"/>
              </a:solidFill>
            </a:endParaRPr>
          </a:p>
        </p:txBody>
      </p:sp>
      <p:sp>
        <p:nvSpPr>
          <p:cNvPr id="79" name="Rectangle 78"/>
          <p:cNvSpPr/>
          <p:nvPr/>
        </p:nvSpPr>
        <p:spPr>
          <a:xfrm>
            <a:off x="3573016" y="3955866"/>
            <a:ext cx="3429000" cy="400110"/>
          </a:xfrm>
          <a:prstGeom prst="rect">
            <a:avLst/>
          </a:prstGeom>
        </p:spPr>
        <p:txBody>
          <a:bodyPr>
            <a:spAutoFit/>
          </a:bodyPr>
          <a:lstStyle/>
          <a:p>
            <a:pPr>
              <a:buFont typeface="+mj-lt"/>
              <a:buNone/>
            </a:pPr>
            <a:r>
              <a:rPr lang="en-US" sz="1000" dirty="0" smtClean="0">
                <a:solidFill>
                  <a:srgbClr val="052148"/>
                </a:solidFill>
              </a:rPr>
              <a:t>Did you use trust icons and testimonials where </a:t>
            </a:r>
            <a:br>
              <a:rPr lang="en-US" sz="1000" dirty="0" smtClean="0">
                <a:solidFill>
                  <a:srgbClr val="052148"/>
                </a:solidFill>
              </a:rPr>
            </a:br>
            <a:r>
              <a:rPr lang="en-US" sz="1000" dirty="0" smtClean="0">
                <a:solidFill>
                  <a:srgbClr val="052148"/>
                </a:solidFill>
              </a:rPr>
              <a:t>appropriate?</a:t>
            </a:r>
            <a:endParaRPr lang="en-CA" sz="1000" dirty="0" smtClean="0">
              <a:solidFill>
                <a:srgbClr val="052148"/>
              </a:solidFill>
            </a:endParaRPr>
          </a:p>
        </p:txBody>
      </p:sp>
      <p:sp>
        <p:nvSpPr>
          <p:cNvPr id="80" name="Rectangle 79"/>
          <p:cNvSpPr/>
          <p:nvPr/>
        </p:nvSpPr>
        <p:spPr>
          <a:xfrm>
            <a:off x="3573016" y="4387914"/>
            <a:ext cx="3429000" cy="400110"/>
          </a:xfrm>
          <a:prstGeom prst="rect">
            <a:avLst/>
          </a:prstGeom>
        </p:spPr>
        <p:txBody>
          <a:bodyPr>
            <a:spAutoFit/>
          </a:bodyPr>
          <a:lstStyle/>
          <a:p>
            <a:r>
              <a:rPr lang="en-US" sz="1000" dirty="0" smtClean="0">
                <a:solidFill>
                  <a:srgbClr val="052148"/>
                </a:solidFill>
              </a:rPr>
              <a:t>Did you offer multiple contact options </a:t>
            </a:r>
            <a:br>
              <a:rPr lang="en-US" sz="1000" dirty="0" smtClean="0">
                <a:solidFill>
                  <a:srgbClr val="052148"/>
                </a:solidFill>
              </a:rPr>
            </a:br>
            <a:r>
              <a:rPr lang="en-US" sz="1000" dirty="0" smtClean="0">
                <a:solidFill>
                  <a:srgbClr val="052148"/>
                </a:solidFill>
              </a:rPr>
              <a:t>(phone, email form, live chat, etc.)?</a:t>
            </a:r>
            <a:endParaRPr lang="en-CA" sz="1000" dirty="0">
              <a:solidFill>
                <a:srgbClr val="052148"/>
              </a:solidFill>
            </a:endParaRPr>
          </a:p>
        </p:txBody>
      </p:sp>
      <p:sp>
        <p:nvSpPr>
          <p:cNvPr id="81" name="Rectangle 80"/>
          <p:cNvSpPr/>
          <p:nvPr/>
        </p:nvSpPr>
        <p:spPr>
          <a:xfrm>
            <a:off x="3573016" y="4810090"/>
            <a:ext cx="3429000" cy="553998"/>
          </a:xfrm>
          <a:prstGeom prst="rect">
            <a:avLst/>
          </a:prstGeom>
        </p:spPr>
        <p:txBody>
          <a:bodyPr>
            <a:spAutoFit/>
          </a:bodyPr>
          <a:lstStyle/>
          <a:p>
            <a:pPr lvl="0">
              <a:buFont typeface="+mj-lt"/>
              <a:buNone/>
            </a:pPr>
            <a:r>
              <a:rPr lang="en-US" sz="1000" dirty="0" smtClean="0">
                <a:solidFill>
                  <a:srgbClr val="052148"/>
                </a:solidFill>
              </a:rPr>
              <a:t>Did you use light boxes (pop-outs) to offer </a:t>
            </a:r>
          </a:p>
          <a:p>
            <a:pPr lvl="0">
              <a:buFont typeface="+mj-lt"/>
              <a:buNone/>
            </a:pPr>
            <a:r>
              <a:rPr lang="en-US" sz="1000" dirty="0" smtClean="0">
                <a:solidFill>
                  <a:srgbClr val="052148"/>
                </a:solidFill>
              </a:rPr>
              <a:t>additional information without the visitor having </a:t>
            </a:r>
            <a:br>
              <a:rPr lang="en-US" sz="1000" dirty="0" smtClean="0">
                <a:solidFill>
                  <a:srgbClr val="052148"/>
                </a:solidFill>
              </a:rPr>
            </a:br>
            <a:r>
              <a:rPr lang="en-US" sz="1000" dirty="0" smtClean="0">
                <a:solidFill>
                  <a:srgbClr val="052148"/>
                </a:solidFill>
              </a:rPr>
              <a:t>to leave the page?</a:t>
            </a:r>
            <a:endParaRPr lang="en-CA" sz="1000" dirty="0" smtClean="0">
              <a:solidFill>
                <a:srgbClr val="052148"/>
              </a:solidFill>
            </a:endParaRPr>
          </a:p>
        </p:txBody>
      </p:sp>
      <p:sp>
        <p:nvSpPr>
          <p:cNvPr id="82" name="Rectangle 81"/>
          <p:cNvSpPr/>
          <p:nvPr/>
        </p:nvSpPr>
        <p:spPr>
          <a:xfrm>
            <a:off x="3573016" y="5364088"/>
            <a:ext cx="3429000" cy="246221"/>
          </a:xfrm>
          <a:prstGeom prst="rect">
            <a:avLst/>
          </a:prstGeom>
        </p:spPr>
        <p:txBody>
          <a:bodyPr>
            <a:spAutoFit/>
          </a:bodyPr>
          <a:lstStyle/>
          <a:p>
            <a:pPr marL="228600" lvl="0" indent="-228600">
              <a:buFont typeface="+mj-lt"/>
              <a:buNone/>
            </a:pPr>
            <a:r>
              <a:rPr lang="en-US" sz="1000" dirty="0" smtClean="0">
                <a:solidFill>
                  <a:srgbClr val="052148"/>
                </a:solidFill>
              </a:rPr>
              <a:t>Is your offer time sensitive to create a sense of urgency?</a:t>
            </a:r>
            <a:endParaRPr lang="en-CA" sz="1000" dirty="0" smtClean="0">
              <a:solidFill>
                <a:srgbClr val="052148"/>
              </a:solidFill>
            </a:endParaRPr>
          </a:p>
        </p:txBody>
      </p:sp>
      <p:sp>
        <p:nvSpPr>
          <p:cNvPr id="83" name="Rectangle 82"/>
          <p:cNvSpPr/>
          <p:nvPr/>
        </p:nvSpPr>
        <p:spPr>
          <a:xfrm>
            <a:off x="3573016" y="5674186"/>
            <a:ext cx="3429000" cy="553998"/>
          </a:xfrm>
          <a:prstGeom prst="rect">
            <a:avLst/>
          </a:prstGeom>
        </p:spPr>
        <p:txBody>
          <a:bodyPr>
            <a:spAutoFit/>
          </a:bodyPr>
          <a:lstStyle/>
          <a:p>
            <a:pPr lvl="0">
              <a:buFont typeface="+mj-lt"/>
              <a:buNone/>
            </a:pPr>
            <a:r>
              <a:rPr lang="en-US" sz="1000" dirty="0" smtClean="0">
                <a:solidFill>
                  <a:srgbClr val="052148"/>
                </a:solidFill>
              </a:rPr>
              <a:t>Are you using your confirmation page to “remarket” </a:t>
            </a:r>
            <a:br>
              <a:rPr lang="en-US" sz="1000" dirty="0" smtClean="0">
                <a:solidFill>
                  <a:srgbClr val="052148"/>
                </a:solidFill>
              </a:rPr>
            </a:br>
            <a:r>
              <a:rPr lang="en-US" sz="1000" dirty="0" smtClean="0">
                <a:solidFill>
                  <a:srgbClr val="052148"/>
                </a:solidFill>
              </a:rPr>
              <a:t>to the visitor? (Follow us, share this page, </a:t>
            </a:r>
            <a:br>
              <a:rPr lang="en-US" sz="1000" dirty="0" smtClean="0">
                <a:solidFill>
                  <a:srgbClr val="052148"/>
                </a:solidFill>
              </a:rPr>
            </a:br>
            <a:r>
              <a:rPr lang="en-US" sz="1000" dirty="0" smtClean="0">
                <a:solidFill>
                  <a:srgbClr val="052148"/>
                </a:solidFill>
              </a:rPr>
              <a:t>additional offers, survey, etc).</a:t>
            </a:r>
            <a:endParaRPr lang="en-CA" sz="1000" dirty="0" smtClean="0">
              <a:solidFill>
                <a:srgbClr val="052148"/>
              </a:solidFill>
            </a:endParaRPr>
          </a:p>
        </p:txBody>
      </p:sp>
      <p:sp>
        <p:nvSpPr>
          <p:cNvPr id="84" name="Rectangle 83"/>
          <p:cNvSpPr/>
          <p:nvPr/>
        </p:nvSpPr>
        <p:spPr>
          <a:xfrm>
            <a:off x="3573016" y="6228184"/>
            <a:ext cx="3429000" cy="400110"/>
          </a:xfrm>
          <a:prstGeom prst="rect">
            <a:avLst/>
          </a:prstGeom>
        </p:spPr>
        <p:txBody>
          <a:bodyPr>
            <a:spAutoFit/>
          </a:bodyPr>
          <a:lstStyle/>
          <a:p>
            <a:pPr lvl="0">
              <a:buFont typeface="+mj-lt"/>
              <a:buNone/>
            </a:pPr>
            <a:r>
              <a:rPr lang="en-US" sz="1000" dirty="0" smtClean="0">
                <a:solidFill>
                  <a:srgbClr val="052148"/>
                </a:solidFill>
              </a:rPr>
              <a:t>Are you creating separate landing pages to segment </a:t>
            </a:r>
            <a:br>
              <a:rPr lang="en-US" sz="1000" dirty="0" smtClean="0">
                <a:solidFill>
                  <a:srgbClr val="052148"/>
                </a:solidFill>
              </a:rPr>
            </a:br>
            <a:r>
              <a:rPr lang="en-US" sz="1000" dirty="0" smtClean="0">
                <a:solidFill>
                  <a:srgbClr val="052148"/>
                </a:solidFill>
              </a:rPr>
              <a:t>your leads? (PPC, Display advertising, email, print)</a:t>
            </a:r>
            <a:endParaRPr lang="en-CA" sz="1000" dirty="0" smtClean="0">
              <a:solidFill>
                <a:srgbClr val="052148"/>
              </a:solidFill>
            </a:endParaRPr>
          </a:p>
        </p:txBody>
      </p:sp>
      <p:sp>
        <p:nvSpPr>
          <p:cNvPr id="85" name="Rectangle 84"/>
          <p:cNvSpPr/>
          <p:nvPr/>
        </p:nvSpPr>
        <p:spPr>
          <a:xfrm>
            <a:off x="3573016" y="6660232"/>
            <a:ext cx="3429000" cy="400110"/>
          </a:xfrm>
          <a:prstGeom prst="rect">
            <a:avLst/>
          </a:prstGeom>
        </p:spPr>
        <p:txBody>
          <a:bodyPr>
            <a:spAutoFit/>
          </a:bodyPr>
          <a:lstStyle/>
          <a:p>
            <a:pPr lvl="0">
              <a:buFont typeface="+mj-lt"/>
              <a:buNone/>
            </a:pPr>
            <a:r>
              <a:rPr lang="en-US" sz="1000" dirty="0" smtClean="0">
                <a:solidFill>
                  <a:srgbClr val="052148"/>
                </a:solidFill>
              </a:rPr>
              <a:t>Have you designed your page as a template so that </a:t>
            </a:r>
            <a:br>
              <a:rPr lang="en-US" sz="1000" dirty="0" smtClean="0">
                <a:solidFill>
                  <a:srgbClr val="052148"/>
                </a:solidFill>
              </a:rPr>
            </a:br>
            <a:r>
              <a:rPr lang="en-US" sz="1000" dirty="0" smtClean="0">
                <a:solidFill>
                  <a:srgbClr val="052148"/>
                </a:solidFill>
              </a:rPr>
              <a:t>you can repurpose the page in the future?</a:t>
            </a:r>
            <a:endParaRPr lang="en-CA" sz="1000" dirty="0" smtClean="0">
              <a:solidFill>
                <a:srgbClr val="052148"/>
              </a:solidFill>
            </a:endParaRPr>
          </a:p>
        </p:txBody>
      </p:sp>
      <p:sp>
        <p:nvSpPr>
          <p:cNvPr id="86" name="Rectangle 85"/>
          <p:cNvSpPr/>
          <p:nvPr/>
        </p:nvSpPr>
        <p:spPr>
          <a:xfrm>
            <a:off x="3573016" y="7092280"/>
            <a:ext cx="3429000" cy="553998"/>
          </a:xfrm>
          <a:prstGeom prst="rect">
            <a:avLst/>
          </a:prstGeom>
        </p:spPr>
        <p:txBody>
          <a:bodyPr>
            <a:spAutoFit/>
          </a:bodyPr>
          <a:lstStyle/>
          <a:p>
            <a:pPr lvl="0">
              <a:buFont typeface="+mj-lt"/>
              <a:buNone/>
            </a:pPr>
            <a:r>
              <a:rPr lang="en-US" sz="1000" dirty="0" smtClean="0">
                <a:solidFill>
                  <a:srgbClr val="052148"/>
                </a:solidFill>
              </a:rPr>
              <a:t>If you have a multi-step process, did you make it </a:t>
            </a:r>
            <a:br>
              <a:rPr lang="en-US" sz="1000" dirty="0" smtClean="0">
                <a:solidFill>
                  <a:srgbClr val="052148"/>
                </a:solidFill>
              </a:rPr>
            </a:br>
            <a:r>
              <a:rPr lang="en-US" sz="1000" dirty="0" smtClean="0">
                <a:solidFill>
                  <a:srgbClr val="052148"/>
                </a:solidFill>
              </a:rPr>
              <a:t>clear how long it will take or how many steps it  will take?</a:t>
            </a:r>
            <a:br>
              <a:rPr lang="en-US" sz="1000" dirty="0" smtClean="0">
                <a:solidFill>
                  <a:srgbClr val="052148"/>
                </a:solidFill>
              </a:rPr>
            </a:br>
            <a:r>
              <a:rPr lang="en-US" sz="1000" dirty="0" smtClean="0">
                <a:solidFill>
                  <a:srgbClr val="052148"/>
                </a:solidFill>
              </a:rPr>
              <a:t>(Take our two-question survey, etc).</a:t>
            </a:r>
            <a:endParaRPr lang="en-CA" sz="1000" dirty="0" smtClean="0">
              <a:solidFill>
                <a:srgbClr val="052148"/>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294</Words>
  <Application>Microsoft Office PowerPoint</Application>
  <PresentationFormat>On-screen Show (4:3)</PresentationFormat>
  <Paragraphs>33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lsanpedro</dc:creator>
  <cp:lastModifiedBy>Ana Popovska-Jovcevska</cp:lastModifiedBy>
  <cp:revision>36</cp:revision>
  <dcterms:created xsi:type="dcterms:W3CDTF">2013-03-27T01:40:59Z</dcterms:created>
  <dcterms:modified xsi:type="dcterms:W3CDTF">2014-09-08T15:50:45Z</dcterms:modified>
</cp:coreProperties>
</file>